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83" r:id="rId2"/>
    <p:sldId id="277" r:id="rId3"/>
    <p:sldId id="278" r:id="rId4"/>
    <p:sldId id="281" r:id="rId5"/>
    <p:sldId id="282" r:id="rId6"/>
    <p:sldId id="261" r:id="rId7"/>
    <p:sldId id="271" r:id="rId8"/>
    <p:sldId id="285" r:id="rId9"/>
    <p:sldId id="265" r:id="rId10"/>
    <p:sldId id="276" r:id="rId11"/>
    <p:sldId id="273" r:id="rId12"/>
    <p:sldId id="274" r:id="rId13"/>
    <p:sldId id="275" r:id="rId14"/>
    <p:sldId id="272" r:id="rId15"/>
    <p:sldId id="287" r:id="rId16"/>
    <p:sldId id="270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5738A3-01CA-4BF6-943D-4F0ACCD78069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0FD44E-2261-49AC-BFDA-D178D8F038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7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40C48-A7A5-4569-9A2E-E1D4210A4DD6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99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9EA5B-B323-40CA-8CC1-F8BBE31483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200B2-8DB3-488E-AE68-7DB6D6109196}" type="slidenum">
              <a:rPr lang="tr-TR" smtClean="0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>
              <a:ea typeface="SimSun" pitchFamily="2" charset="-122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3F5B5-5C59-4482-BB5B-318863B56039}" type="slidenum">
              <a:rPr lang="tr-TR" smtClean="0">
                <a:ea typeface="SimSun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>
              <a:ea typeface="SimSun" pitchFamily="2" charset="-122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9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DF9EC2-2CC7-4793-A4AE-AA6C94525D60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FF085A-7005-4543-A16E-7260599899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3C75-233E-4DE4-8E1F-5C103FB2DA63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7F18-7762-4B22-96DA-CC161A452D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6B94-C605-4750-B6A2-6B1EECC34321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559F-D668-495D-80C2-ED70D1C96C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1CC18-595F-46E4-826E-3B9DA6899652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4D12-4DC8-4A9B-B1A8-0DF3DFBA69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4DBE26-470C-46CC-8015-4E5BA7AD80B4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7A9607-BBC2-481E-913D-4F2012812D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629C64-20CE-431E-B954-80FB4E555390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EE8248-DC27-489F-8881-F0F3F395FB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7F3A3-9B65-4D52-81BD-8B3443A3F89A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A245D-BC1A-4B47-A62E-EED7B72465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F120C-2F4C-4FB6-8127-2D4D8346CD86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8724F2-20EA-4D0F-9E82-130A64B64C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E927-B28E-4958-8E34-DCEA9F6AA58D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3CBE-ECCA-4C21-8019-2180510BB7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2543C-6147-4595-8F1B-9DABAE64F450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670C82-9EB3-4AED-AF06-1E40B1F340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B6287A-93C1-47B4-9764-30EC75CC75A3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288604-A2EF-44BF-8862-C0904D0374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F05C05-67FC-4535-B4F8-3A74B3F09E9E}" type="datetimeFigureOut">
              <a:rPr lang="tr-TR"/>
              <a:pPr>
                <a:defRPr/>
              </a:pPr>
              <a:t>8.07.2020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FF13E4-9B16-45FE-A6BB-FA4F32004C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8" r:id="rId2"/>
    <p:sldLayoutId id="2147483803" r:id="rId3"/>
    <p:sldLayoutId id="2147483804" r:id="rId4"/>
    <p:sldLayoutId id="2147483805" r:id="rId5"/>
    <p:sldLayoutId id="2147483806" r:id="rId6"/>
    <p:sldLayoutId id="2147483799" r:id="rId7"/>
    <p:sldLayoutId id="2147483807" r:id="rId8"/>
    <p:sldLayoutId id="2147483808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142875" y="6215063"/>
            <a:ext cx="8786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64881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1907704" y="1556792"/>
            <a:ext cx="5286412" cy="250033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PALET LOJİSTİK VE DEPOLAMA HİZMETLERİ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44463"/>
            <a:ext cx="8229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Our</a:t>
            </a: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tr-T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Services</a:t>
            </a: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/>
            </a:r>
            <a:b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</a:br>
            <a:r>
              <a:rPr lang="tr-T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Reporting</a:t>
            </a: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 &amp; Product </a:t>
            </a:r>
            <a:r>
              <a:rPr lang="tr-T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Stock</a:t>
            </a: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tr-T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Follow</a:t>
            </a: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-</a:t>
            </a:r>
            <a:r>
              <a:rPr lang="tr-TR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up</a:t>
            </a: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 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5651500" y="0"/>
            <a:ext cx="3492500" cy="3644900"/>
            <a:chOff x="290" y="1088"/>
            <a:chExt cx="2544" cy="2766"/>
          </a:xfrm>
        </p:grpSpPr>
        <p:pic>
          <p:nvPicPr>
            <p:cNvPr id="1844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" y="1088"/>
              <a:ext cx="2545" cy="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Text Box 4"/>
            <p:cNvSpPr txBox="1">
              <a:spLocks noChangeArrowheads="1"/>
            </p:cNvSpPr>
            <p:nvPr/>
          </p:nvSpPr>
          <p:spPr bwMode="auto">
            <a:xfrm>
              <a:off x="290" y="1088"/>
              <a:ext cx="2545" cy="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tr-TR">
                <a:latin typeface="Lucida Sans Unicode" pitchFamily="34" charset="0"/>
              </a:endParaRPr>
            </a:p>
          </p:txBody>
        </p:sp>
      </p:grp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5651500" y="3357563"/>
            <a:ext cx="3494088" cy="3502025"/>
            <a:chOff x="2926" y="962"/>
            <a:chExt cx="2546" cy="2876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6" y="962"/>
              <a:ext cx="2546" cy="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926" y="1071"/>
              <a:ext cx="2546" cy="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tr-TR">
                <a:latin typeface="Lucida Sans Unicode" pitchFamily="34" charset="0"/>
              </a:endParaRPr>
            </a:p>
          </p:txBody>
        </p:sp>
      </p:grpSp>
      <p:sp>
        <p:nvSpPr>
          <p:cNvPr id="18437" name="11 Dikdörtgen"/>
          <p:cNvSpPr>
            <a:spLocks noChangeArrowheads="1"/>
          </p:cNvSpPr>
          <p:nvPr/>
        </p:nvSpPr>
        <p:spPr bwMode="auto">
          <a:xfrm>
            <a:off x="1042988" y="1268413"/>
            <a:ext cx="38893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Lucida Sans Unicode" pitchFamily="34" charset="0"/>
            </a:endParaRPr>
          </a:p>
          <a:p>
            <a:r>
              <a:rPr lang="tr-TR">
                <a:latin typeface="Lucida Sans Unicode" pitchFamily="34" charset="0"/>
              </a:rPr>
              <a:t>IT is suitable for a client account to be watched by clients. That is implemented a user name and apssword on web.</a:t>
            </a:r>
          </a:p>
          <a:p>
            <a:endParaRPr lang="tr-TR">
              <a:latin typeface="Lucida Sans Unicode" pitchFamily="34" charset="0"/>
            </a:endParaRPr>
          </a:p>
          <a:p>
            <a:r>
              <a:rPr lang="tr-TR">
                <a:latin typeface="Lucida Sans Unicode" pitchFamily="34" charset="0"/>
              </a:rPr>
              <a:t>IT is available entegrated to be used an interface implented.</a:t>
            </a:r>
          </a:p>
          <a:p>
            <a:endParaRPr lang="tr-TR">
              <a:latin typeface="Lucida Sans Unicode" pitchFamily="34" charset="0"/>
            </a:endParaRPr>
          </a:p>
          <a:p>
            <a:r>
              <a:rPr lang="tr-TR">
                <a:latin typeface="Lucida Sans Unicode" pitchFamily="34" charset="0"/>
              </a:rPr>
              <a:t>It is watched on online</a:t>
            </a:r>
          </a:p>
          <a:p>
            <a:endParaRPr lang="tr-TR">
              <a:latin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3 Metin kutusu"/>
          <p:cNvSpPr txBox="1">
            <a:spLocks noChangeArrowheads="1"/>
          </p:cNvSpPr>
          <p:nvPr/>
        </p:nvSpPr>
        <p:spPr bwMode="auto">
          <a:xfrm>
            <a:off x="179388" y="0"/>
            <a:ext cx="86407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0000"/>
                </a:solidFill>
                <a:latin typeface="Arial Narrow" pitchFamily="34" charset="0"/>
              </a:rPr>
              <a:t>Inbound;</a:t>
            </a:r>
          </a:p>
          <a:p>
            <a:pPr>
              <a:buFont typeface="Arial" charset="0"/>
              <a:buChar char="•"/>
            </a:pPr>
            <a:r>
              <a:rPr lang="tr-TR">
                <a:latin typeface="Arial Narrow" pitchFamily="34" charset="0"/>
              </a:rPr>
              <a:t>To be used barcoding. IF clients barcodes is not contained a suitable infos  , we can preaperad our barcoding.</a:t>
            </a:r>
          </a:p>
          <a:p>
            <a:pPr>
              <a:buFont typeface="Arial" charset="0"/>
              <a:buChar char="•"/>
            </a:pPr>
            <a:r>
              <a:rPr lang="tr-TR">
                <a:latin typeface="Arial Narrow" pitchFamily="34" charset="0"/>
              </a:rPr>
              <a:t>The barcod has to be given information such as a kg, pallets articles no, type or what clients needs as well. </a:t>
            </a:r>
          </a:p>
          <a:p>
            <a:pPr>
              <a:buFont typeface="Arial" charset="0"/>
              <a:buChar char="•"/>
            </a:pPr>
            <a:r>
              <a:rPr lang="tr-TR">
                <a:latin typeface="Arial Narrow" pitchFamily="34" charset="0"/>
              </a:rPr>
              <a:t>In entrance, the delivey notes and truck plate number is recorded on a system. </a:t>
            </a:r>
          </a:p>
          <a:p>
            <a:pPr>
              <a:buFont typeface="Arial" charset="0"/>
              <a:buChar char="•"/>
            </a:pPr>
            <a:r>
              <a:rPr lang="tr-TR">
                <a:latin typeface="Arial Narrow" pitchFamily="34" charset="0"/>
              </a:rPr>
              <a:t>The goods are transfered to the adress by using a hand terminal</a:t>
            </a:r>
          </a:p>
          <a:p>
            <a:pPr>
              <a:buFont typeface="Arial" charset="0"/>
              <a:buChar char="•"/>
            </a:pPr>
            <a:endParaRPr lang="tr-TR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endParaRPr lang="tr-TR"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endParaRPr lang="tr-TR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2 Metin kutusu"/>
          <p:cNvSpPr txBox="1">
            <a:spLocks noChangeArrowheads="1"/>
          </p:cNvSpPr>
          <p:nvPr/>
        </p:nvSpPr>
        <p:spPr bwMode="auto">
          <a:xfrm>
            <a:off x="323850" y="260350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0000"/>
                </a:solidFill>
                <a:latin typeface="Arial Narrow" pitchFamily="34" charset="0"/>
              </a:rPr>
              <a:t>OUTBOUND</a:t>
            </a:r>
            <a:r>
              <a:rPr lang="tr-TR">
                <a:latin typeface="Arial Narrow" pitchFamily="34" charset="0"/>
              </a:rPr>
              <a:t>  ; The Company gives a outbound datas. The goods are prepared to delivery. </a:t>
            </a:r>
          </a:p>
          <a:p>
            <a:r>
              <a:rPr lang="tr-TR">
                <a:latin typeface="Arial Narrow" pitchFamily="34" charset="0"/>
              </a:rPr>
              <a:t>As the order has been taken, the goods are ready for picking up from the adress, IF Clients gives a XML order data , the orders is shown on the system automaticly.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1150"/>
            <a:ext cx="9144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2 Metin kutusu"/>
          <p:cNvSpPr txBox="1">
            <a:spLocks noChangeArrowheads="1"/>
          </p:cNvSpPr>
          <p:nvPr/>
        </p:nvSpPr>
        <p:spPr bwMode="auto">
          <a:xfrm>
            <a:off x="0" y="2603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latin typeface="Arial Narrow" pitchFamily="34" charset="0"/>
              </a:rPr>
              <a:t>Taken order transaction, the goods are picked the right places, the order is closed by system. </a:t>
            </a:r>
          </a:p>
          <a:p>
            <a:r>
              <a:rPr lang="tr-TR" sz="2000">
                <a:latin typeface="Arial Narrow" pitchFamily="34" charset="0"/>
              </a:rPr>
              <a:t>ıf the wrong goods are collected , the system automaticly given a error. </a:t>
            </a:r>
          </a:p>
          <a:p>
            <a:r>
              <a:rPr lang="tr-TR" sz="2000">
                <a:latin typeface="Arial Narrow" pitchFamily="34" charset="0"/>
              </a:rPr>
              <a:t>As same as an entrance process ,what is the info about truck plate number, delivery note number entered to the system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etin kutusu"/>
          <p:cNvSpPr txBox="1">
            <a:spLocks noChangeArrowheads="1"/>
          </p:cNvSpPr>
          <p:nvPr/>
        </p:nvSpPr>
        <p:spPr bwMode="auto">
          <a:xfrm>
            <a:off x="0" y="3333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>
                <a:solidFill>
                  <a:srgbClr val="FF0000"/>
                </a:solidFill>
                <a:latin typeface="Lucida Sans Unicode" pitchFamily="34" charset="0"/>
              </a:rPr>
              <a:t>Reporting</a:t>
            </a:r>
            <a:r>
              <a:rPr lang="tr-TR" sz="1400">
                <a:latin typeface="Lucida Sans Unicode" pitchFamily="34" charset="0"/>
              </a:rPr>
              <a:t>; The system is given you stocking controll, the report can be preaperad what Clients needs.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tr-TR" sz="2800" dirty="0" smtClean="0">
                <a:solidFill>
                  <a:srgbClr val="FF0000"/>
                </a:solidFill>
                <a:latin typeface="+mn-lt"/>
              </a:rPr>
              <a:t>CERTİFİCATE OF DANGEROUS GOODS ACTİVİTY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85693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8113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Michael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d21572ff-76be-4d3d-897e-c421814b6d41"/>
            </a:extLst>
          </a:blip>
          <a:srcRect/>
          <a:stretch>
            <a:fillRect/>
          </a:stretch>
        </p:blipFill>
        <p:spPr bwMode="auto">
          <a:xfrm>
            <a:off x="2660508" y="-140677"/>
            <a:ext cx="3582178" cy="6998677"/>
          </a:xfrm>
          <a:prstGeom prst="rect">
            <a:avLst/>
          </a:prstGeom>
          <a:effectLst>
            <a:outerShdw dist="12700" dir="5400000" algn="ctr" rotWithShape="0">
              <a:srgbClr val="000000"/>
            </a:outerShdw>
            <a:softEdge rad="0"/>
          </a:effectLst>
          <a:extLst/>
        </p:spPr>
      </p:pic>
      <p:sp>
        <p:nvSpPr>
          <p:cNvPr id="23555" name="TextBox 10"/>
          <p:cNvSpPr txBox="1">
            <a:spLocks noChangeArrowheads="1"/>
          </p:cNvSpPr>
          <p:nvPr/>
        </p:nvSpPr>
        <p:spPr bwMode="auto">
          <a:xfrm rot="776950">
            <a:off x="3489325" y="1862138"/>
            <a:ext cx="23256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tr-TR" sz="3800">
                <a:solidFill>
                  <a:schemeClr val="bg1"/>
                </a:solidFill>
                <a:latin typeface="Arial Narrow" pitchFamily="34" charset="0"/>
              </a:rPr>
              <a:t>Thank you</a:t>
            </a:r>
            <a:endParaRPr lang="en-US" sz="38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İçerik Yer Tutucusu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Calibri" pitchFamily="34" charset="0"/>
              </a:rPr>
              <a:t>Experience in bonded warehouse </a:t>
            </a:r>
            <a:r>
              <a:rPr lang="tr-TR" sz="2400" smtClean="0">
                <a:latin typeface="Calibri" pitchFamily="34" charset="0"/>
              </a:rPr>
              <a:t>and a storaging </a:t>
            </a:r>
            <a:r>
              <a:rPr lang="en-US" sz="2400" smtClean="0">
                <a:latin typeface="Calibri" pitchFamily="34" charset="0"/>
              </a:rPr>
              <a:t>management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Responsibility in customs clearances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Appropriate storage of the goods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Fast and accurate customer services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Cost effective tariffing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Protection and security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Enhanced quality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Strategic partner in the logistics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Expertise in consultancy</a:t>
            </a:r>
            <a:endParaRPr lang="tr-TR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smtClean="0">
                <a:latin typeface="Calibri" pitchFamily="34" charset="0"/>
              </a:rPr>
              <a:t>Average period FTL offloading = 20 min </a:t>
            </a:r>
          </a:p>
          <a:p>
            <a:pPr eaLnBrk="1" hangingPunct="1"/>
            <a:r>
              <a:rPr lang="tr-TR" sz="2400" smtClean="0">
                <a:latin typeface="Calibri" pitchFamily="34" charset="0"/>
              </a:rPr>
              <a:t>Average period partial truck offloading = 15 min </a:t>
            </a:r>
          </a:p>
          <a:p>
            <a:pPr eaLnBrk="1" hangingPunct="1"/>
            <a:r>
              <a:rPr lang="tr-TR" sz="2400" smtClean="0">
                <a:latin typeface="Calibri" pitchFamily="34" charset="0"/>
              </a:rPr>
              <a:t>Average period FTL (bulk) offloading = 45 min </a:t>
            </a:r>
          </a:p>
          <a:p>
            <a:pPr eaLnBrk="1" hangingPunct="1"/>
            <a:r>
              <a:rPr lang="tr-TR" sz="2400" smtClean="0">
                <a:latin typeface="Calibri" pitchFamily="34" charset="0"/>
              </a:rPr>
              <a:t>Average period for customs report &amp; confirmation = 15 min </a:t>
            </a:r>
          </a:p>
          <a:p>
            <a:pPr eaLnBrk="1" hangingPunct="1"/>
            <a:r>
              <a:rPr lang="tr-TR" sz="2400" smtClean="0">
                <a:latin typeface="Calibri" pitchFamily="34" charset="0"/>
              </a:rPr>
              <a:t>Average cycle time of warehousing processes = 60 min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OUR PERFORMANCE INDICATORS</a:t>
            </a:r>
            <a:endParaRPr lang="tr-TR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716338"/>
            <a:ext cx="2133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716338"/>
            <a:ext cx="2857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489450" cy="3286125"/>
          </a:xfrm>
        </p:spPr>
        <p:txBody>
          <a:bodyPr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1600" dirty="0" err="1" smtClean="0">
                <a:latin typeface="Calibri" pitchFamily="34" charset="0"/>
              </a:rPr>
              <a:t>Warehouse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Operations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will</a:t>
            </a:r>
            <a:r>
              <a:rPr lang="tr-TR" sz="1600" dirty="0" smtClean="0">
                <a:latin typeface="Calibri" pitchFamily="34" charset="0"/>
              </a:rPr>
              <a:t> be </a:t>
            </a:r>
            <a:r>
              <a:rPr lang="tr-TR" sz="1600" dirty="0" err="1" smtClean="0">
                <a:latin typeface="Calibri" pitchFamily="34" charset="0"/>
              </a:rPr>
              <a:t>made</a:t>
            </a:r>
            <a:r>
              <a:rPr lang="tr-TR" sz="1600" dirty="0" smtClean="0">
                <a:latin typeface="Calibri" pitchFamily="34" charset="0"/>
              </a:rPr>
              <a:t> in Gebze </a:t>
            </a:r>
            <a:r>
              <a:rPr lang="tr-TR" sz="1600" dirty="0" err="1" smtClean="0">
                <a:latin typeface="Calibri" pitchFamily="34" charset="0"/>
              </a:rPr>
              <a:t>warehouse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The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details</a:t>
            </a:r>
            <a:r>
              <a:rPr lang="tr-TR" sz="1600" dirty="0" smtClean="0">
                <a:latin typeface="Calibri" pitchFamily="34" charset="0"/>
              </a:rPr>
              <a:t> of </a:t>
            </a:r>
            <a:r>
              <a:rPr lang="tr-TR" sz="1600" dirty="0" err="1" smtClean="0">
                <a:latin typeface="Calibri" pitchFamily="34" charset="0"/>
              </a:rPr>
              <a:t>the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warehouse</a:t>
            </a:r>
            <a:r>
              <a:rPr lang="tr-TR" sz="1600" dirty="0" smtClean="0">
                <a:latin typeface="Calibri" pitchFamily="34" charset="0"/>
              </a:rPr>
              <a:t> is as </a:t>
            </a:r>
            <a:r>
              <a:rPr lang="tr-TR" sz="1600" dirty="0" err="1" smtClean="0">
                <a:latin typeface="Calibri" pitchFamily="34" charset="0"/>
              </a:rPr>
              <a:t>follow</a:t>
            </a:r>
            <a:r>
              <a:rPr lang="tr-TR" sz="1600" dirty="0" smtClean="0">
                <a:latin typeface="Calibri" pitchFamily="34" charset="0"/>
              </a:rPr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1600" dirty="0" smtClean="0">
              <a:latin typeface="Calibri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13000  </a:t>
            </a:r>
            <a:r>
              <a:rPr lang="tr-TR" sz="1600" dirty="0" err="1" smtClean="0">
                <a:latin typeface="Calibri" pitchFamily="34" charset="0"/>
              </a:rPr>
              <a:t>Sqm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toal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tarea</a:t>
            </a:r>
            <a:r>
              <a:rPr lang="tr-TR" sz="1600" dirty="0" smtClean="0">
                <a:latin typeface="Calibri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3000 </a:t>
            </a:r>
            <a:r>
              <a:rPr lang="tr-TR" sz="1600" dirty="0" err="1" smtClean="0">
                <a:latin typeface="Calibri" pitchFamily="34" charset="0"/>
              </a:rPr>
              <a:t>Sqm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Bonded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Warehouse</a:t>
            </a:r>
            <a:endParaRPr lang="tr-TR" sz="1600" dirty="0" smtClean="0">
              <a:latin typeface="Calibri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9500 </a:t>
            </a:r>
            <a:r>
              <a:rPr lang="tr-TR" sz="1600" dirty="0" err="1" smtClean="0">
                <a:latin typeface="Calibri" pitchFamily="34" charset="0"/>
              </a:rPr>
              <a:t>Sqm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Storage</a:t>
            </a:r>
            <a:endParaRPr lang="tr-TR" sz="1600" dirty="0" smtClean="0">
              <a:latin typeface="Calibri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20.000 </a:t>
            </a:r>
            <a:r>
              <a:rPr lang="tr-TR" sz="1600" dirty="0" err="1" smtClean="0">
                <a:latin typeface="Calibri" pitchFamily="34" charset="0"/>
              </a:rPr>
              <a:t>stocking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capasity</a:t>
            </a:r>
            <a:r>
              <a:rPr lang="tr-TR" sz="1600" dirty="0" smtClean="0">
                <a:latin typeface="Calibri" pitchFamily="34" charset="0"/>
              </a:rPr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8000 </a:t>
            </a:r>
            <a:r>
              <a:rPr lang="tr-TR" sz="1600" dirty="0" err="1" smtClean="0">
                <a:latin typeface="Calibri" pitchFamily="34" charset="0"/>
              </a:rPr>
              <a:t>Sqm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bonded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open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area</a:t>
            </a:r>
            <a:r>
              <a:rPr lang="tr-TR" sz="1600" dirty="0" smtClean="0">
                <a:latin typeface="Calibri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14  </a:t>
            </a:r>
            <a:r>
              <a:rPr lang="tr-TR" sz="1600" dirty="0" err="1" smtClean="0">
                <a:latin typeface="Calibri" pitchFamily="34" charset="0"/>
              </a:rPr>
              <a:t>meter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height</a:t>
            </a:r>
            <a:r>
              <a:rPr lang="tr-TR" sz="1600" dirty="0" smtClean="0">
                <a:latin typeface="Calibri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24  </a:t>
            </a:r>
            <a:r>
              <a:rPr lang="tr-TR" sz="1600" dirty="0" err="1" smtClean="0">
                <a:latin typeface="Calibri" pitchFamily="34" charset="0"/>
              </a:rPr>
              <a:t>ramps</a:t>
            </a:r>
            <a:r>
              <a:rPr lang="tr-TR" sz="1600" dirty="0" smtClean="0">
                <a:latin typeface="Calibri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err="1" smtClean="0">
                <a:latin typeface="Calibri" pitchFamily="34" charset="0"/>
              </a:rPr>
              <a:t>Iso</a:t>
            </a:r>
            <a:r>
              <a:rPr lang="tr-TR" sz="1600" dirty="0" smtClean="0">
                <a:latin typeface="Calibri" pitchFamily="34" charset="0"/>
              </a:rPr>
              <a:t> 9001:2008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smtClean="0">
                <a:latin typeface="Calibri" pitchFamily="34" charset="0"/>
              </a:rPr>
              <a:t>PEST </a:t>
            </a:r>
            <a:r>
              <a:rPr lang="tr-TR" sz="1600" dirty="0" err="1" smtClean="0">
                <a:latin typeface="Calibri" pitchFamily="34" charset="0"/>
              </a:rPr>
              <a:t>controlled</a:t>
            </a:r>
            <a:endParaRPr lang="tr-TR" sz="1600" dirty="0" smtClean="0">
              <a:latin typeface="Calibri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err="1" smtClean="0">
                <a:latin typeface="Calibri" pitchFamily="34" charset="0"/>
              </a:rPr>
              <a:t>Security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and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monitoring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system</a:t>
            </a:r>
            <a:endParaRPr lang="tr-TR" sz="1600" dirty="0" smtClean="0">
              <a:latin typeface="Calibri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tr-TR" sz="1600" dirty="0" err="1" smtClean="0">
                <a:latin typeface="Calibri" pitchFamily="34" charset="0"/>
              </a:rPr>
              <a:t>Protection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and</a:t>
            </a:r>
            <a:r>
              <a:rPr lang="tr-TR" sz="1600" dirty="0" smtClean="0">
                <a:latin typeface="Calibri" pitchFamily="34" charset="0"/>
              </a:rPr>
              <a:t> Fire </a:t>
            </a:r>
            <a:r>
              <a:rPr lang="tr-TR" sz="1600" dirty="0" err="1" smtClean="0">
                <a:latin typeface="Calibri" pitchFamily="34" charset="0"/>
              </a:rPr>
              <a:t>Extinghuiser</a:t>
            </a:r>
            <a:r>
              <a:rPr lang="tr-TR" sz="1600" dirty="0" smtClean="0">
                <a:latin typeface="Calibri" pitchFamily="34" charset="0"/>
              </a:rPr>
              <a:t> </a:t>
            </a:r>
            <a:r>
              <a:rPr lang="tr-TR" sz="1600" dirty="0" err="1" smtClean="0">
                <a:latin typeface="Calibri" pitchFamily="34" charset="0"/>
              </a:rPr>
              <a:t>system</a:t>
            </a:r>
            <a:endParaRPr lang="tr-TR" sz="1600" dirty="0" smtClean="0">
              <a:latin typeface="Calibri" pitchFamily="34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68313" y="4868863"/>
            <a:ext cx="27701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Halkalı - Kıraç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Ambarlı - Kıraç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Erenköy - Samandıra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Gebze Petro Kimya/ Dilovası</a:t>
            </a:r>
          </a:p>
          <a:p>
            <a:pPr marL="285750" indent="-285750">
              <a:buFont typeface="Arial" charset="0"/>
              <a:buChar char="•"/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Halkalı temporarily Warehouse 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68313" y="4508500"/>
            <a:ext cx="3427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>
                <a:solidFill>
                  <a:srgbClr val="000000"/>
                </a:solidFill>
                <a:latin typeface="Lucida Sans Unicode" pitchFamily="34" charset="0"/>
              </a:rPr>
              <a:t>Others Bonded Warehouse Locations;</a:t>
            </a:r>
          </a:p>
        </p:txBody>
      </p:sp>
      <p:sp>
        <p:nvSpPr>
          <p:cNvPr id="7" name="8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400" cy="9001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TECHNICAL INFO </a:t>
            </a:r>
            <a:endParaRPr lang="tr-TR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282825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4221088"/>
            <a:ext cx="2142430" cy="208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 CLEARANCE</a:t>
            </a:r>
            <a:endParaRPr lang="tr-TR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6911975" cy="3502025"/>
          </a:xfrm>
        </p:spPr>
        <p:txBody>
          <a:bodyPr/>
          <a:lstStyle/>
          <a:p>
            <a:pPr marL="0" indent="0" algn="just" eaLnBrk="1" hangingPunct="1"/>
            <a:endParaRPr lang="tr-TR" sz="2000" smtClean="0">
              <a:latin typeface="Calibri" pitchFamily="34" charset="0"/>
            </a:endParaRPr>
          </a:p>
          <a:p>
            <a:pPr marL="0" indent="0" algn="just" eaLnBrk="1" hangingPunct="1"/>
            <a:r>
              <a:rPr lang="tr-TR" sz="2000" smtClean="0">
                <a:latin typeface="Calibri" pitchFamily="34" charset="0"/>
              </a:rPr>
              <a:t>Customs clearence operations will be in Erenköy customs with expertise of AB Gümrükleme. Some of the services are;</a:t>
            </a:r>
          </a:p>
          <a:p>
            <a:pPr marL="0" indent="0" algn="just" eaLnBrk="1" hangingPunct="1"/>
            <a:endParaRPr lang="tr-TR" sz="2000" smtClean="0">
              <a:latin typeface="Calibri" pitchFamily="34" charset="0"/>
            </a:endParaRP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Customs law and regulations</a:t>
            </a: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Import and Export regulations</a:t>
            </a: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Import and Export Regime decisions</a:t>
            </a: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ATR regulation consultations.</a:t>
            </a: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Incentive Regulations consultancy</a:t>
            </a: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VAT legislations.</a:t>
            </a:r>
          </a:p>
          <a:p>
            <a:pPr marL="0" indent="0" algn="just" eaLnBrk="1" hangingPunct="1">
              <a:buFontTx/>
              <a:buChar char="•"/>
            </a:pPr>
            <a:r>
              <a:rPr lang="tr-TR" sz="2000" smtClean="0">
                <a:latin typeface="Calibri" pitchFamily="34" charset="0"/>
              </a:rPr>
              <a:t>Transit and transfer transactions.</a:t>
            </a:r>
          </a:p>
          <a:p>
            <a:pPr marL="0" indent="0" algn="just" eaLnBrk="1" hangingPunct="1">
              <a:buFontTx/>
              <a:buChar char="•"/>
            </a:pPr>
            <a:endParaRPr lang="tr-TR" sz="2000" smtClean="0">
              <a:latin typeface="Calibri" pitchFamily="34" charset="0"/>
            </a:endParaRPr>
          </a:p>
        </p:txBody>
      </p:sp>
      <p:pic>
        <p:nvPicPr>
          <p:cNvPr id="6" name="Picture 8" descr="people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418465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97425"/>
            <a:ext cx="5640387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45412" cy="7143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PROCESSES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214282" y="1357298"/>
            <a:ext cx="2214578" cy="1214446"/>
            <a:chOff x="1054326" y="1301819"/>
            <a:chExt cx="1604009" cy="11227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ounded Rectangle 8"/>
            <p:cNvSpPr/>
            <p:nvPr/>
          </p:nvSpPr>
          <p:spPr>
            <a:xfrm>
              <a:off x="1054326" y="1301819"/>
              <a:ext cx="1604009" cy="1122754"/>
            </a:xfrm>
            <a:prstGeom prst="roundRect">
              <a:avLst>
                <a:gd name="adj" fmla="val 1667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109144" y="1356637"/>
              <a:ext cx="1494373" cy="10131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365125" indent="-282575" algn="ctr" fontAlgn="auto">
                <a:spcBef>
                  <a:spcPts val="0"/>
                </a:spcBef>
                <a:spcAft>
                  <a:spcPts val="0"/>
                </a:spcAft>
                <a:buSzPct val="85000"/>
                <a:defRPr/>
              </a:pPr>
              <a:r>
                <a:rPr lang="en-GB" sz="2000" i="1" dirty="0">
                  <a:cs typeface="Arial" charset="0"/>
                </a:rPr>
                <a:t>Operation</a:t>
              </a:r>
              <a:r>
                <a:rPr lang="tr-TR" sz="2000" i="1" dirty="0">
                  <a:cs typeface="Arial" charset="0"/>
                </a:rPr>
                <a:t> </a:t>
              </a:r>
              <a:r>
                <a:rPr lang="en-GB" sz="2000" i="1" dirty="0">
                  <a:cs typeface="Arial" charset="0"/>
                </a:rPr>
                <a:t>Process</a:t>
              </a:r>
              <a:endParaRPr lang="tr-TR" sz="2000" i="1" dirty="0">
                <a:cs typeface="Arial" charset="0"/>
              </a:endParaRPr>
            </a:p>
            <a:p>
              <a:pPr marL="365125" indent="-282575" algn="ctr" fontAlgn="auto">
                <a:spcBef>
                  <a:spcPts val="0"/>
                </a:spcBef>
                <a:spcAft>
                  <a:spcPts val="0"/>
                </a:spcAft>
                <a:buSzPct val="85000"/>
                <a:defRPr/>
              </a:pPr>
              <a:r>
                <a:rPr lang="en-GB" sz="2000" i="1" dirty="0">
                  <a:cs typeface="Arial" charset="0"/>
                </a:rPr>
                <a:t>(Entry)</a:t>
              </a:r>
            </a:p>
          </p:txBody>
        </p:sp>
      </p:grpSp>
      <p:grpSp>
        <p:nvGrpSpPr>
          <p:cNvPr id="3" name="Group 4"/>
          <p:cNvGrpSpPr/>
          <p:nvPr/>
        </p:nvGrpSpPr>
        <p:grpSpPr>
          <a:xfrm>
            <a:off x="2357422" y="2428868"/>
            <a:ext cx="2214578" cy="1214446"/>
            <a:chOff x="0" y="11875"/>
            <a:chExt cx="1604009" cy="11227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Rounded Rectangle 5"/>
            <p:cNvSpPr/>
            <p:nvPr/>
          </p:nvSpPr>
          <p:spPr>
            <a:xfrm>
              <a:off x="0" y="11875"/>
              <a:ext cx="1604009" cy="1122754"/>
            </a:xfrm>
            <a:prstGeom prst="roundRect">
              <a:avLst>
                <a:gd name="adj" fmla="val 1667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4818" y="66693"/>
              <a:ext cx="1494373" cy="10131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365125" indent="-282575" algn="ctr" fontAlgn="auto">
                <a:spcBef>
                  <a:spcPts val="0"/>
                </a:spcBef>
                <a:spcAft>
                  <a:spcPts val="0"/>
                </a:spcAft>
                <a:buSzPct val="85000"/>
                <a:defRPr/>
              </a:pPr>
              <a:r>
                <a:rPr lang="en-GB" sz="2000" i="1" dirty="0" err="1">
                  <a:cs typeface="Arial" charset="0"/>
                </a:rPr>
                <a:t>Warehous</a:t>
              </a:r>
              <a:r>
                <a:rPr lang="tr-TR" sz="2000" i="1" dirty="0">
                  <a:cs typeface="Arial" charset="0"/>
                </a:rPr>
                <a:t>e </a:t>
              </a:r>
              <a:r>
                <a:rPr lang="en-GB" sz="2000" i="1" dirty="0">
                  <a:cs typeface="Arial" charset="0"/>
                </a:rPr>
                <a:t>Process</a:t>
              </a: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4357686" y="3643314"/>
            <a:ext cx="2214578" cy="1214446"/>
            <a:chOff x="2164564" y="2520705"/>
            <a:chExt cx="1604009" cy="11227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2164564" y="2520705"/>
              <a:ext cx="1604009" cy="1122754"/>
            </a:xfrm>
            <a:prstGeom prst="roundRect">
              <a:avLst>
                <a:gd name="adj" fmla="val 1667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219382" y="2575523"/>
              <a:ext cx="1494373" cy="101311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365125" indent="-282575" algn="ctr" fontAlgn="auto">
                <a:spcBef>
                  <a:spcPts val="0"/>
                </a:spcBef>
                <a:spcAft>
                  <a:spcPts val="0"/>
                </a:spcAft>
                <a:buSzPct val="85000"/>
                <a:defRPr/>
              </a:pPr>
              <a:r>
                <a:rPr lang="en-GB" sz="2000" i="1" dirty="0">
                  <a:cs typeface="Arial" charset="0"/>
                </a:rPr>
                <a:t>Stocking Process</a:t>
              </a: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6429388" y="4857760"/>
            <a:ext cx="2214578" cy="1214446"/>
            <a:chOff x="3310604" y="3800522"/>
            <a:chExt cx="1604009" cy="11227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3310604" y="3800522"/>
              <a:ext cx="1604009" cy="1122754"/>
            </a:xfrm>
            <a:prstGeom prst="roundRect">
              <a:avLst>
                <a:gd name="adj" fmla="val 1667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365422" y="3855340"/>
              <a:ext cx="1494373" cy="101311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marL="365125" indent="-282575" algn="ctr" fontAlgn="auto">
                <a:spcBef>
                  <a:spcPts val="0"/>
                </a:spcBef>
                <a:spcAft>
                  <a:spcPts val="0"/>
                </a:spcAft>
                <a:buSzPct val="85000"/>
                <a:defRPr/>
              </a:pPr>
              <a:r>
                <a:rPr lang="en-GB" sz="2000" i="1" dirty="0">
                  <a:cs typeface="Arial" charset="0"/>
                </a:rPr>
                <a:t>Operation Process (Exit)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Palet </a:t>
            </a:r>
            <a:r>
              <a:rPr lang="tr-TR" dirty="0" err="1" smtClean="0">
                <a:solidFill>
                  <a:srgbClr val="FF0000"/>
                </a:solidFill>
              </a:rPr>
              <a:t>Warehouse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5693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619250" y="4795838"/>
            <a:ext cx="1439863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/>
              <a:t>19200 Euro palet </a:t>
            </a:r>
            <a:r>
              <a:rPr lang="tr-TR" sz="1200" dirty="0" err="1"/>
              <a:t>capasity</a:t>
            </a:r>
            <a:endParaRPr lang="tr-TR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/>
              <a:t>16 </a:t>
            </a:r>
            <a:r>
              <a:rPr lang="tr-TR" sz="1200" dirty="0" err="1"/>
              <a:t>mt</a:t>
            </a:r>
            <a:r>
              <a:rPr lang="tr-TR" sz="1200" dirty="0"/>
              <a:t> </a:t>
            </a:r>
            <a:r>
              <a:rPr lang="tr-TR" sz="1200" dirty="0" err="1"/>
              <a:t>height</a:t>
            </a:r>
            <a:endParaRPr lang="tr-TR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/>
              <a:t>24 </a:t>
            </a:r>
            <a:r>
              <a:rPr lang="tr-TR" sz="1200" dirty="0" err="1"/>
              <a:t>Ramps</a:t>
            </a:r>
            <a:endParaRPr lang="tr-TR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dirty="0"/>
              <a:t>100 Truck </a:t>
            </a:r>
            <a:r>
              <a:rPr lang="tr-TR" sz="1200" dirty="0" err="1"/>
              <a:t>parkings</a:t>
            </a:r>
            <a:r>
              <a:rPr lang="tr-TR" sz="1200" dirty="0"/>
              <a:t> </a:t>
            </a:r>
            <a:r>
              <a:rPr lang="tr-TR" sz="1200" dirty="0" err="1"/>
              <a:t>area</a:t>
            </a:r>
            <a:endParaRPr lang="tr-TR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28625" y="836613"/>
            <a:ext cx="871537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  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 b="1" u="sng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 b="1" u="sng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</a:t>
            </a: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               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               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               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>                          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tr-TR" sz="1400">
                <a:solidFill>
                  <a:srgbClr val="000000"/>
                </a:solidFill>
                <a:latin typeface="Calibri" pitchFamily="34" charset="0"/>
              </a:rPr>
            </a:br>
            <a:endParaRPr lang="tr-TR" sz="1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4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400" b="1">
                <a:solidFill>
                  <a:srgbClr val="000000"/>
                </a:solidFill>
                <a:latin typeface="Calibri" pitchFamily="34" charset="0"/>
              </a:rPr>
              <a:t>       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43063" y="322263"/>
            <a:ext cx="59293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+mn-cs"/>
              </a:rPr>
              <a:t>LOGISTICS WAREHOUSE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3816350" cy="20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84313"/>
            <a:ext cx="3889375" cy="20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789363"/>
            <a:ext cx="3816350" cy="20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789363"/>
            <a:ext cx="3889375" cy="20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6" name="12 Metin kutusu"/>
          <p:cNvSpPr txBox="1">
            <a:spLocks noChangeArrowheads="1"/>
          </p:cNvSpPr>
          <p:nvPr/>
        </p:nvSpPr>
        <p:spPr bwMode="auto">
          <a:xfrm>
            <a:off x="1116013" y="1052513"/>
            <a:ext cx="698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Value-Added Services; Repackaging, Labelling, Order Preparation.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 additive="repl"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isse Senedi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Hisse Senedi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Hisse Senedi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Hisse Senedi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530</Words>
  <Application>Microsoft Office PowerPoint</Application>
  <PresentationFormat>Ekran Gösterisi (4:3)</PresentationFormat>
  <Paragraphs>105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Kalabalık</vt:lpstr>
      <vt:lpstr>PowerPoint Sunusu</vt:lpstr>
      <vt:lpstr>PowerPoint Sunusu</vt:lpstr>
      <vt:lpstr>OUR PERFORMANCE INDICATORS</vt:lpstr>
      <vt:lpstr>TECHNICAL INFO </vt:lpstr>
      <vt:lpstr>CUSTOM CLEARANCE</vt:lpstr>
      <vt:lpstr>PROCESSES</vt:lpstr>
      <vt:lpstr>PowerPoint Sunusu</vt:lpstr>
      <vt:lpstr>Palet Warehouse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CERTİFİCATE OF DANGEROUS GOODS ACTİVİTY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hulya</dc:creator>
  <cp:lastModifiedBy>HP</cp:lastModifiedBy>
  <cp:revision>27</cp:revision>
  <dcterms:created xsi:type="dcterms:W3CDTF">2013-11-09T21:51:06Z</dcterms:created>
  <dcterms:modified xsi:type="dcterms:W3CDTF">2020-07-08T13:48:52Z</dcterms:modified>
</cp:coreProperties>
</file>